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5" r:id="rId1"/>
  </p:sldMasterIdLst>
  <p:sldIdLst>
    <p:sldId id="256" r:id="rId2"/>
    <p:sldId id="257" r:id="rId3"/>
    <p:sldId id="258" r:id="rId4"/>
    <p:sldId id="259" r:id="rId5"/>
    <p:sldId id="266" r:id="rId6"/>
    <p:sldId id="267" r:id="rId7"/>
    <p:sldId id="261" r:id="rId8"/>
    <p:sldId id="262" r:id="rId9"/>
    <p:sldId id="260" r:id="rId10"/>
    <p:sldId id="263" r:id="rId11"/>
    <p:sldId id="264" r:id="rId12"/>
    <p:sldId id="265"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62" d="100"/>
          <a:sy n="62" d="100"/>
        </p:scale>
        <p:origin x="828"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DF9204-3F29-4C3A-BA41-3063400202C4}"/>
              </a:ext>
            </a:extLst>
          </p:cNvPr>
          <p:cNvSpPr>
            <a:spLocks noGrp="1"/>
          </p:cNvSpPr>
          <p:nvPr>
            <p:ph type="ctrTitle"/>
          </p:nvPr>
        </p:nvSpPr>
        <p:spPr>
          <a:xfrm>
            <a:off x="1524000" y="1122363"/>
            <a:ext cx="9144000" cy="2387600"/>
          </a:xfrm>
        </p:spPr>
        <p:txBody>
          <a:bodyPr anchor="b"/>
          <a:lstStyle>
            <a:lvl1pPr algn="ctr">
              <a:defRPr sz="4400"/>
            </a:lvl1pPr>
          </a:lstStyle>
          <a:p>
            <a:r>
              <a:rPr lang="en-US" dirty="0"/>
              <a:t>Click to edit Master title style</a:t>
            </a:r>
          </a:p>
        </p:txBody>
      </p:sp>
      <p:sp>
        <p:nvSpPr>
          <p:cNvPr id="3" name="Subtitle 2">
            <a:extLst>
              <a:ext uri="{FF2B5EF4-FFF2-40B4-BE49-F238E27FC236}">
                <a16:creationId xmlns:a16="http://schemas.microsoft.com/office/drawing/2014/main" id="{203393CD-7262-4AC7-80E6-52FE6F3F39BA}"/>
              </a:ext>
            </a:extLst>
          </p:cNvPr>
          <p:cNvSpPr>
            <a:spLocks noGrp="1"/>
          </p:cNvSpPr>
          <p:nvPr>
            <p:ph type="subTitle" idx="1"/>
          </p:nvPr>
        </p:nvSpPr>
        <p:spPr>
          <a:xfrm>
            <a:off x="1524000" y="3602038"/>
            <a:ext cx="9144000" cy="1655762"/>
          </a:xfrm>
        </p:spPr>
        <p:txBody>
          <a:bodyPr/>
          <a:lstStyle>
            <a:lvl1pPr marL="0" indent="0" algn="ctr">
              <a:buNone/>
              <a:defRPr sz="2000">
                <a:latin typeface="+mn-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D7D430AE-0210-4E82-AD7B-41B112DE7F7D}"/>
              </a:ext>
            </a:extLst>
          </p:cNvPr>
          <p:cNvSpPr>
            <a:spLocks noGrp="1"/>
          </p:cNvSpPr>
          <p:nvPr>
            <p:ph type="dt" sz="half" idx="10"/>
          </p:nvPr>
        </p:nvSpPr>
        <p:spPr/>
        <p:txBody>
          <a:bodyPr/>
          <a:lstStyle>
            <a:lvl1pPr>
              <a:defRPr>
                <a:latin typeface="+mn-lt"/>
              </a:defRPr>
            </a:lvl1pPr>
          </a:lstStyle>
          <a:p>
            <a:fld id="{11A6662E-FAF4-44BC-88B5-85A7CBFB6D30}" type="datetime1">
              <a:rPr lang="en-US" smtClean="0"/>
              <a:pPr/>
              <a:t>4/10/2024</a:t>
            </a:fld>
            <a:endParaRPr lang="en-US"/>
          </a:p>
        </p:txBody>
      </p:sp>
      <p:sp>
        <p:nvSpPr>
          <p:cNvPr id="5" name="Footer Placeholder 4">
            <a:extLst>
              <a:ext uri="{FF2B5EF4-FFF2-40B4-BE49-F238E27FC236}">
                <a16:creationId xmlns:a16="http://schemas.microsoft.com/office/drawing/2014/main" id="{0F221974-7DEC-459D-9642-CB5B59C82771}"/>
              </a:ext>
            </a:extLst>
          </p:cNvPr>
          <p:cNvSpPr>
            <a:spLocks noGrp="1"/>
          </p:cNvSpPr>
          <p:nvPr>
            <p:ph type="ftr" sz="quarter" idx="11"/>
          </p:nvPr>
        </p:nvSpPr>
        <p:spPr/>
        <p:txBody>
          <a:bodyPr/>
          <a:lstStyle>
            <a:lvl1pPr>
              <a:defRPr>
                <a:latin typeface="+mn-lt"/>
              </a:defRPr>
            </a:lvl1pPr>
          </a:lstStyle>
          <a:p>
            <a:endParaRPr lang="en-US"/>
          </a:p>
        </p:txBody>
      </p:sp>
      <p:sp>
        <p:nvSpPr>
          <p:cNvPr id="6" name="Slide Number Placeholder 5">
            <a:extLst>
              <a:ext uri="{FF2B5EF4-FFF2-40B4-BE49-F238E27FC236}">
                <a16:creationId xmlns:a16="http://schemas.microsoft.com/office/drawing/2014/main" id="{60731837-C94E-4B5B-BCF0-110C69EDB41C}"/>
              </a:ext>
            </a:extLst>
          </p:cNvPr>
          <p:cNvSpPr>
            <a:spLocks noGrp="1"/>
          </p:cNvSpPr>
          <p:nvPr>
            <p:ph type="sldNum" sz="quarter" idx="12"/>
          </p:nvPr>
        </p:nvSpPr>
        <p:spPr/>
        <p:txBody>
          <a:bodyPr/>
          <a:lstStyle>
            <a:lvl1pPr>
              <a:defRPr>
                <a:latin typeface="+mn-lt"/>
              </a:defRPr>
            </a:lvl1pPr>
          </a:lstStyle>
          <a:p>
            <a:fld id="{73B850FF-6169-4056-8077-06FFA93A5366}" type="slidenum">
              <a:rPr lang="en-US" smtClean="0"/>
              <a:pPr/>
              <a:t>‹#›</a:t>
            </a:fld>
            <a:endParaRPr lang="en-US"/>
          </a:p>
        </p:txBody>
      </p:sp>
    </p:spTree>
    <p:extLst>
      <p:ext uri="{BB962C8B-B14F-4D97-AF65-F5344CB8AC3E}">
        <p14:creationId xmlns:p14="http://schemas.microsoft.com/office/powerpoint/2010/main" val="41506309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7ABDD2-E186-4F25-8FDE-D1E875E9C30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318CC5B-A7E0-48B1-8329-6533AC76E7B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3905B1B-77FE-4BFC-BF87-87DA989F0082}"/>
              </a:ext>
            </a:extLst>
          </p:cNvPr>
          <p:cNvSpPr>
            <a:spLocks noGrp="1"/>
          </p:cNvSpPr>
          <p:nvPr>
            <p:ph type="dt" sz="half" idx="10"/>
          </p:nvPr>
        </p:nvSpPr>
        <p:spPr/>
        <p:txBody>
          <a:bodyPr/>
          <a:lstStyle/>
          <a:p>
            <a:fld id="{4C559632-1575-4E14-B53B-3DC3D5ED3947}" type="datetime1">
              <a:rPr lang="en-US" smtClean="0"/>
              <a:t>4/10/2024</a:t>
            </a:fld>
            <a:endParaRPr lang="en-US"/>
          </a:p>
        </p:txBody>
      </p:sp>
      <p:sp>
        <p:nvSpPr>
          <p:cNvPr id="5" name="Footer Placeholder 4">
            <a:extLst>
              <a:ext uri="{FF2B5EF4-FFF2-40B4-BE49-F238E27FC236}">
                <a16:creationId xmlns:a16="http://schemas.microsoft.com/office/drawing/2014/main" id="{3118531E-1B90-4631-BD37-4BB1DBFABF4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38A55E8-88DC-4280-8E04-FF50FF8EDB5A}"/>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38245289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960633D-90E4-4F5A-9EBF-DDEC2B0B471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DDD3065-FA3D-42C8-BFDA-967C87F4F28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4DC126F-38E2-4425-861F-98ED432284BA}"/>
              </a:ext>
            </a:extLst>
          </p:cNvPr>
          <p:cNvSpPr>
            <a:spLocks noGrp="1"/>
          </p:cNvSpPr>
          <p:nvPr>
            <p:ph type="dt" sz="half" idx="10"/>
          </p:nvPr>
        </p:nvSpPr>
        <p:spPr/>
        <p:txBody>
          <a:bodyPr/>
          <a:lstStyle/>
          <a:p>
            <a:fld id="{CC4A6868-2568-4CC9-B302-F37117B01A6E}" type="datetime1">
              <a:rPr lang="en-US" smtClean="0"/>
              <a:t>4/10/2024</a:t>
            </a:fld>
            <a:endParaRPr lang="en-US"/>
          </a:p>
        </p:txBody>
      </p:sp>
      <p:sp>
        <p:nvSpPr>
          <p:cNvPr id="5" name="Footer Placeholder 4">
            <a:extLst>
              <a:ext uri="{FF2B5EF4-FFF2-40B4-BE49-F238E27FC236}">
                <a16:creationId xmlns:a16="http://schemas.microsoft.com/office/drawing/2014/main" id="{CA9645D8-F22A-4354-A8B3-96E8A2D232A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59E2295-A616-4D57-8800-7B7E213A8CC8}"/>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17956091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4CC1FC-ADE8-488C-A1DA-2FD569FD4D09}"/>
              </a:ext>
            </a:extLst>
          </p:cNvPr>
          <p:cNvSpPr>
            <a:spLocks noGrp="1"/>
          </p:cNvSpPr>
          <p:nvPr>
            <p:ph type="title"/>
          </p:nvPr>
        </p:nvSpPr>
        <p:spPr>
          <a:xfrm>
            <a:off x="838200" y="365760"/>
            <a:ext cx="10515600" cy="1325563"/>
          </a:xfrm>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57F02842-38C3-46D6-8527-0F6FE623C511}"/>
              </a:ext>
            </a:extLst>
          </p:cNvPr>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0E864CF5-F681-40C2-88CC-E02206C9CECB}"/>
              </a:ext>
            </a:extLst>
          </p:cNvPr>
          <p:cNvSpPr>
            <a:spLocks noGrp="1"/>
          </p:cNvSpPr>
          <p:nvPr>
            <p:ph type="dt" sz="half" idx="10"/>
          </p:nvPr>
        </p:nvSpPr>
        <p:spPr/>
        <p:txBody>
          <a:bodyPr/>
          <a:lstStyle/>
          <a:p>
            <a:fld id="{0055F08A-1E71-4B2B-BB49-E743F2903911}" type="datetime1">
              <a:rPr lang="en-US" smtClean="0"/>
              <a:t>4/10/2024</a:t>
            </a:fld>
            <a:endParaRPr lang="en-US" dirty="0"/>
          </a:p>
        </p:txBody>
      </p:sp>
      <p:sp>
        <p:nvSpPr>
          <p:cNvPr id="5" name="Footer Placeholder 4">
            <a:extLst>
              <a:ext uri="{FF2B5EF4-FFF2-40B4-BE49-F238E27FC236}">
                <a16:creationId xmlns:a16="http://schemas.microsoft.com/office/drawing/2014/main" id="{82C04753-4FE4-4A6F-99BB-CFFC92E0CD0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0A569D1-DB13-4BD9-8BA9-0DEAD98F893F}"/>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32119218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020B05-7BF6-4073-9106-FA19E97273CB}"/>
              </a:ext>
            </a:extLst>
          </p:cNvPr>
          <p:cNvSpPr>
            <a:spLocks noGrp="1"/>
          </p:cNvSpPr>
          <p:nvPr>
            <p:ph type="title"/>
          </p:nvPr>
        </p:nvSpPr>
        <p:spPr>
          <a:xfrm>
            <a:off x="831850" y="1709738"/>
            <a:ext cx="10515600" cy="2852737"/>
          </a:xfrm>
        </p:spPr>
        <p:txBody>
          <a:bodyPr anchor="b"/>
          <a:lstStyle>
            <a:lvl1pPr>
              <a:defRPr sz="44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4E8EE8D7-6B58-4A3F-9DD5-E563D5192A68}"/>
              </a:ext>
            </a:extLst>
          </p:cNvPr>
          <p:cNvSpPr>
            <a:spLocks noGrp="1"/>
          </p:cNvSpPr>
          <p:nvPr>
            <p:ph type="body" idx="1"/>
          </p:nvPr>
        </p:nvSpPr>
        <p:spPr>
          <a:xfrm>
            <a:off x="831850" y="4589463"/>
            <a:ext cx="10515600" cy="1500187"/>
          </a:xfrm>
        </p:spPr>
        <p:txBody>
          <a:bodyPr/>
          <a:lstStyle>
            <a:lvl1pPr marL="0" indent="0">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102990E-9F0A-446A-B5B8-459CA8D98D92}"/>
              </a:ext>
            </a:extLst>
          </p:cNvPr>
          <p:cNvSpPr>
            <a:spLocks noGrp="1"/>
          </p:cNvSpPr>
          <p:nvPr>
            <p:ph type="dt" sz="half" idx="10"/>
          </p:nvPr>
        </p:nvSpPr>
        <p:spPr/>
        <p:txBody>
          <a:bodyPr/>
          <a:lstStyle/>
          <a:p>
            <a:fld id="{15417D9E-721A-44BB-8863-9873FE64DA75}" type="datetime1">
              <a:rPr lang="en-US" smtClean="0"/>
              <a:t>4/10/2024</a:t>
            </a:fld>
            <a:endParaRPr lang="en-US"/>
          </a:p>
        </p:txBody>
      </p:sp>
      <p:sp>
        <p:nvSpPr>
          <p:cNvPr id="5" name="Footer Placeholder 4">
            <a:extLst>
              <a:ext uri="{FF2B5EF4-FFF2-40B4-BE49-F238E27FC236}">
                <a16:creationId xmlns:a16="http://schemas.microsoft.com/office/drawing/2014/main" id="{89E68EAA-4377-45FF-9D7C-9E77BC9F275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207FA71-74C3-44B8-A0AC-E18A1E76B43D}"/>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32472641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B71F12-2D88-4F76-AF46-BD5156C127A9}"/>
              </a:ext>
            </a:extLst>
          </p:cNvPr>
          <p:cNvSpPr>
            <a:spLocks noGrp="1"/>
          </p:cNvSpPr>
          <p:nvPr>
            <p:ph type="title"/>
          </p:nvPr>
        </p:nvSpPr>
        <p:spPr>
          <a:xfrm>
            <a:off x="838200" y="365760"/>
            <a:ext cx="10515600" cy="1325563"/>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E6E1AA46-E3EB-4704-B019-F90F1E6177A5}"/>
              </a:ext>
            </a:extLst>
          </p:cNvPr>
          <p:cNvSpPr>
            <a:spLocks noGrp="1"/>
          </p:cNvSpPr>
          <p:nvPr>
            <p:ph sz="half" idx="1"/>
          </p:nvPr>
        </p:nvSpPr>
        <p:spPr>
          <a:xfrm>
            <a:off x="838200" y="1825625"/>
            <a:ext cx="5181600" cy="43513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5C17480F-A530-4D05-9A22-E573FB4BA62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5B56FDA-C47A-4F4A-A364-BA60A25AB90A}"/>
              </a:ext>
            </a:extLst>
          </p:cNvPr>
          <p:cNvSpPr>
            <a:spLocks noGrp="1"/>
          </p:cNvSpPr>
          <p:nvPr>
            <p:ph type="dt" sz="half" idx="10"/>
          </p:nvPr>
        </p:nvSpPr>
        <p:spPr/>
        <p:txBody>
          <a:bodyPr/>
          <a:lstStyle/>
          <a:p>
            <a:fld id="{5F31DA2F-80B8-49CF-99FB-5ABCA53A607A}" type="datetime1">
              <a:rPr lang="en-US" smtClean="0"/>
              <a:t>4/10/2024</a:t>
            </a:fld>
            <a:endParaRPr lang="en-US"/>
          </a:p>
        </p:txBody>
      </p:sp>
      <p:sp>
        <p:nvSpPr>
          <p:cNvPr id="6" name="Footer Placeholder 5">
            <a:extLst>
              <a:ext uri="{FF2B5EF4-FFF2-40B4-BE49-F238E27FC236}">
                <a16:creationId xmlns:a16="http://schemas.microsoft.com/office/drawing/2014/main" id="{7326D8DD-6D84-44D4-8A1B-57615B3ED83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4C8FE31-B577-4017-8AFE-A8BA09596E9C}"/>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19119276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EC28C9-B8CC-413F-9FFA-626680E4A82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B53FE72-9D42-45F5-A37F-B12130388AD5}"/>
              </a:ext>
            </a:extLst>
          </p:cNvPr>
          <p:cNvSpPr>
            <a:spLocks noGrp="1"/>
          </p:cNvSpPr>
          <p:nvPr>
            <p:ph type="body" idx="1"/>
          </p:nvPr>
        </p:nvSpPr>
        <p:spPr>
          <a:xfrm>
            <a:off x="839788" y="1752600"/>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EE3A31D-9B5F-4DE3-B18D-F7F77782EB46}"/>
              </a:ext>
            </a:extLst>
          </p:cNvPr>
          <p:cNvSpPr>
            <a:spLocks noGrp="1"/>
          </p:cNvSpPr>
          <p:nvPr>
            <p:ph sz="half" idx="2"/>
          </p:nvPr>
        </p:nvSpPr>
        <p:spPr>
          <a:xfrm>
            <a:off x="839788" y="2666999"/>
            <a:ext cx="5157787" cy="35226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F0BE1D2D-822C-466C-A7B9-1A2D97366A41}"/>
              </a:ext>
            </a:extLst>
          </p:cNvPr>
          <p:cNvSpPr>
            <a:spLocks noGrp="1"/>
          </p:cNvSpPr>
          <p:nvPr>
            <p:ph type="body" sz="quarter" idx="3"/>
          </p:nvPr>
        </p:nvSpPr>
        <p:spPr>
          <a:xfrm>
            <a:off x="6172200" y="1752600"/>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6F13B2C-44CA-49C4-BC84-02AF1638F381}"/>
              </a:ext>
            </a:extLst>
          </p:cNvPr>
          <p:cNvSpPr>
            <a:spLocks noGrp="1"/>
          </p:cNvSpPr>
          <p:nvPr>
            <p:ph sz="quarter" idx="4"/>
          </p:nvPr>
        </p:nvSpPr>
        <p:spPr>
          <a:xfrm>
            <a:off x="6172200" y="2666999"/>
            <a:ext cx="5183188" cy="35226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793CB55-E9C1-4CE6-9B61-81B71475B960}"/>
              </a:ext>
            </a:extLst>
          </p:cNvPr>
          <p:cNvSpPr>
            <a:spLocks noGrp="1"/>
          </p:cNvSpPr>
          <p:nvPr>
            <p:ph type="dt" sz="half" idx="10"/>
          </p:nvPr>
        </p:nvSpPr>
        <p:spPr/>
        <p:txBody>
          <a:bodyPr/>
          <a:lstStyle/>
          <a:p>
            <a:fld id="{28852172-E6C9-4B6C-929A-A9DE3837BBF1}" type="datetime1">
              <a:rPr lang="en-US" smtClean="0"/>
              <a:t>4/10/2024</a:t>
            </a:fld>
            <a:endParaRPr lang="en-US"/>
          </a:p>
        </p:txBody>
      </p:sp>
      <p:sp>
        <p:nvSpPr>
          <p:cNvPr id="8" name="Footer Placeholder 7">
            <a:extLst>
              <a:ext uri="{FF2B5EF4-FFF2-40B4-BE49-F238E27FC236}">
                <a16:creationId xmlns:a16="http://schemas.microsoft.com/office/drawing/2014/main" id="{0DF22318-747B-4EC9-862C-D9FD488CCCE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CFBDDDF-16BD-438D-937D-0E3E30E74E86}"/>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19728867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792D5F-0BD4-4517-9233-E08AF405B6DE}"/>
              </a:ext>
            </a:extLst>
          </p:cNvPr>
          <p:cNvSpPr>
            <a:spLocks noGrp="1"/>
          </p:cNvSpPr>
          <p:nvPr>
            <p:ph type="title"/>
          </p:nvPr>
        </p:nvSpPr>
        <p:spPr>
          <a:xfrm>
            <a:off x="838200" y="365760"/>
            <a:ext cx="10515600" cy="1325563"/>
          </a:xfrm>
        </p:spPr>
        <p:txBody>
          <a:bodyPr/>
          <a:lstStyle/>
          <a:p>
            <a:r>
              <a:rPr lang="en-US"/>
              <a:t>Click to edit Master title style</a:t>
            </a:r>
          </a:p>
        </p:txBody>
      </p:sp>
      <p:sp>
        <p:nvSpPr>
          <p:cNvPr id="3" name="Date Placeholder 2">
            <a:extLst>
              <a:ext uri="{FF2B5EF4-FFF2-40B4-BE49-F238E27FC236}">
                <a16:creationId xmlns:a16="http://schemas.microsoft.com/office/drawing/2014/main" id="{B83523B8-51E3-48B8-BFD8-CE950619804E}"/>
              </a:ext>
            </a:extLst>
          </p:cNvPr>
          <p:cNvSpPr>
            <a:spLocks noGrp="1"/>
          </p:cNvSpPr>
          <p:nvPr>
            <p:ph type="dt" sz="half" idx="10"/>
          </p:nvPr>
        </p:nvSpPr>
        <p:spPr/>
        <p:txBody>
          <a:bodyPr/>
          <a:lstStyle/>
          <a:p>
            <a:fld id="{3AB41CFF-90C9-47B3-9DA1-F2BF8D839F7E}" type="datetime1">
              <a:rPr lang="en-US" smtClean="0"/>
              <a:t>4/10/2024</a:t>
            </a:fld>
            <a:endParaRPr lang="en-US"/>
          </a:p>
        </p:txBody>
      </p:sp>
      <p:sp>
        <p:nvSpPr>
          <p:cNvPr id="4" name="Footer Placeholder 3">
            <a:extLst>
              <a:ext uri="{FF2B5EF4-FFF2-40B4-BE49-F238E27FC236}">
                <a16:creationId xmlns:a16="http://schemas.microsoft.com/office/drawing/2014/main" id="{7D739B90-5D50-4424-B51D-53C39162186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16F9286-3A00-4D3C-A3F0-50AC9045C4E1}"/>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29935751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2933BE2-665A-42DA-A3B7-835F81A3F46B}"/>
              </a:ext>
            </a:extLst>
          </p:cNvPr>
          <p:cNvSpPr>
            <a:spLocks noGrp="1"/>
          </p:cNvSpPr>
          <p:nvPr>
            <p:ph type="dt" sz="half" idx="10"/>
          </p:nvPr>
        </p:nvSpPr>
        <p:spPr/>
        <p:txBody>
          <a:bodyPr/>
          <a:lstStyle/>
          <a:p>
            <a:fld id="{F06048FA-06AB-4884-A69B-986B96E68A24}" type="datetime1">
              <a:rPr lang="en-US" smtClean="0"/>
              <a:t>4/10/2024</a:t>
            </a:fld>
            <a:endParaRPr lang="en-US"/>
          </a:p>
        </p:txBody>
      </p:sp>
      <p:sp>
        <p:nvSpPr>
          <p:cNvPr id="3" name="Footer Placeholder 2">
            <a:extLst>
              <a:ext uri="{FF2B5EF4-FFF2-40B4-BE49-F238E27FC236}">
                <a16:creationId xmlns:a16="http://schemas.microsoft.com/office/drawing/2014/main" id="{634DBCBD-AD42-432D-ABA9-20D616AF3ED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E140251-3596-4673-B24B-59A6F9ED8FB3}"/>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10433514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6A81A1-6D8E-4DD6-8E49-DABDE6D107E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693F18F-F78D-4A31-A6BC-6552105BCFD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582C2F4-BDF4-4A4F-AA3D-52692932C24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113850F-5C87-4F08-9658-EAF049B60EB0}"/>
              </a:ext>
            </a:extLst>
          </p:cNvPr>
          <p:cNvSpPr>
            <a:spLocks noGrp="1"/>
          </p:cNvSpPr>
          <p:nvPr>
            <p:ph type="dt" sz="half" idx="10"/>
          </p:nvPr>
        </p:nvSpPr>
        <p:spPr/>
        <p:txBody>
          <a:bodyPr/>
          <a:lstStyle/>
          <a:p>
            <a:fld id="{50DB7ABA-0172-4F9C-889D-567164F66BCD}" type="datetime1">
              <a:rPr lang="en-US" smtClean="0"/>
              <a:t>4/10/2024</a:t>
            </a:fld>
            <a:endParaRPr lang="en-US"/>
          </a:p>
        </p:txBody>
      </p:sp>
      <p:sp>
        <p:nvSpPr>
          <p:cNvPr id="6" name="Footer Placeholder 5">
            <a:extLst>
              <a:ext uri="{FF2B5EF4-FFF2-40B4-BE49-F238E27FC236}">
                <a16:creationId xmlns:a16="http://schemas.microsoft.com/office/drawing/2014/main" id="{210BCE9A-A746-4439-B5D3-966FBC8E5FC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41D3B51-AA2E-4AA1-8062-A0D476D80CCB}"/>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12035263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D02CF7-F453-4B3E-9510-D747979878A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3E2A1B9-8A2A-4B49-8B79-76D3EEB36B4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BD9FEA03-0EC4-4085-AE63-4AA492D61A9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605AD5B-0DEA-4C6F-94D2-FAA99F2E5DA9}"/>
              </a:ext>
            </a:extLst>
          </p:cNvPr>
          <p:cNvSpPr>
            <a:spLocks noGrp="1"/>
          </p:cNvSpPr>
          <p:nvPr>
            <p:ph type="dt" sz="half" idx="10"/>
          </p:nvPr>
        </p:nvSpPr>
        <p:spPr/>
        <p:txBody>
          <a:bodyPr/>
          <a:lstStyle/>
          <a:p>
            <a:fld id="{78AC6A5B-8AE7-4A41-B5A7-9ADC6686DC18}" type="datetime1">
              <a:rPr lang="en-US" smtClean="0"/>
              <a:t>4/10/2024</a:t>
            </a:fld>
            <a:endParaRPr lang="en-US"/>
          </a:p>
        </p:txBody>
      </p:sp>
      <p:sp>
        <p:nvSpPr>
          <p:cNvPr id="6" name="Footer Placeholder 5">
            <a:extLst>
              <a:ext uri="{FF2B5EF4-FFF2-40B4-BE49-F238E27FC236}">
                <a16:creationId xmlns:a16="http://schemas.microsoft.com/office/drawing/2014/main" id="{F0DC6744-7CBA-4A1D-8F87-10699F9812F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EAD9048-35FF-4BE9-8157-BE4BAA1C7251}"/>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31921497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0BABF38A-8A0D-492E-BD20-6CF4D46B50BD}"/>
              </a:ext>
              <a:ext uri="{C183D7F6-B498-43B3-948B-1728B52AA6E4}">
                <adec:decorative xmlns:adec="http://schemas.microsoft.com/office/drawing/2017/decorative" val="1"/>
              </a:ext>
            </a:extLst>
          </p:cNvPr>
          <p:cNvSpPr/>
          <p:nvPr/>
        </p:nvSpPr>
        <p:spPr>
          <a:xfrm>
            <a:off x="0" y="1"/>
            <a:ext cx="12192000" cy="6858004"/>
          </a:xfrm>
          <a:prstGeom prst="rect">
            <a:avLst/>
          </a:prstGeom>
          <a:solidFill>
            <a:schemeClr val="tx2">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65000"/>
                  <a:lumOff val="35000"/>
                </a:schemeClr>
              </a:solidFill>
              <a:latin typeface="AvenirNext LT Pro Medium" panose="020B0504020202020204" pitchFamily="34" charset="0"/>
            </a:endParaRPr>
          </a:p>
        </p:txBody>
      </p:sp>
      <p:pic>
        <p:nvPicPr>
          <p:cNvPr id="40" name="Picture 39">
            <a:extLst>
              <a:ext uri="{FF2B5EF4-FFF2-40B4-BE49-F238E27FC236}">
                <a16:creationId xmlns:a16="http://schemas.microsoft.com/office/drawing/2014/main" id="{1CB7E8AE-A3AC-4BB7-A5C6-F00EC697B265}"/>
              </a:ext>
            </a:extLst>
          </p:cNvPr>
          <p:cNvPicPr>
            <a:picLocks noChangeAspect="1"/>
          </p:cNvPicPr>
          <p:nvPr/>
        </p:nvPicPr>
        <p:blipFill>
          <a:blip r:embed="rId13">
            <a:alphaModFix amt="35000"/>
            <a:extLst>
              <a:ext uri="{28A0092B-C50C-407E-A947-70E740481C1C}">
                <a14:useLocalDpi xmlns:a14="http://schemas.microsoft.com/office/drawing/2010/main" val="0"/>
              </a:ext>
            </a:extLst>
          </a:blip>
          <a:stretch>
            <a:fillRect/>
          </a:stretch>
        </p:blipFill>
        <p:spPr>
          <a:xfrm>
            <a:off x="0" y="1"/>
            <a:ext cx="12192000" cy="1392401"/>
          </a:xfrm>
          <a:prstGeom prst="rect">
            <a:avLst/>
          </a:prstGeom>
        </p:spPr>
      </p:pic>
      <p:sp>
        <p:nvSpPr>
          <p:cNvPr id="2" name="Title Placeholder 1">
            <a:extLst>
              <a:ext uri="{FF2B5EF4-FFF2-40B4-BE49-F238E27FC236}">
                <a16:creationId xmlns:a16="http://schemas.microsoft.com/office/drawing/2014/main" id="{E9984D45-0ED3-4D03-8E44-5E355C9134F1}"/>
              </a:ext>
            </a:extLst>
          </p:cNvPr>
          <p:cNvSpPr>
            <a:spLocks noGrp="1"/>
          </p:cNvSpPr>
          <p:nvPr>
            <p:ph type="title"/>
          </p:nvPr>
        </p:nvSpPr>
        <p:spPr>
          <a:xfrm>
            <a:off x="838200" y="425450"/>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1F687D6E-D1E9-489C-9AA9-3575C39BAA0B}"/>
              </a:ext>
            </a:extLst>
          </p:cNvPr>
          <p:cNvSpPr>
            <a:spLocks noGrp="1"/>
          </p:cNvSpPr>
          <p:nvPr>
            <p:ph type="body" idx="1"/>
          </p:nvPr>
        </p:nvSpPr>
        <p:spPr>
          <a:xfrm>
            <a:off x="838200" y="1949450"/>
            <a:ext cx="10515600" cy="41957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86364E9C-08EE-4B1B-B3FC-D6D997F4EA38}"/>
              </a:ext>
            </a:extLst>
          </p:cNvPr>
          <p:cNvSpPr>
            <a:spLocks noGrp="1"/>
          </p:cNvSpPr>
          <p:nvPr>
            <p:ph type="dt" sz="half" idx="2"/>
          </p:nvPr>
        </p:nvSpPr>
        <p:spPr>
          <a:xfrm>
            <a:off x="838200" y="6324600"/>
            <a:ext cx="2743200" cy="365125"/>
          </a:xfrm>
          <a:prstGeom prst="rect">
            <a:avLst/>
          </a:prstGeom>
        </p:spPr>
        <p:txBody>
          <a:bodyPr vert="horz" lIns="91440" tIns="45720" rIns="91440" bIns="45720" rtlCol="0" anchor="ctr"/>
          <a:lstStyle>
            <a:lvl1pPr algn="l">
              <a:defRPr sz="900">
                <a:solidFill>
                  <a:schemeClr val="bg1">
                    <a:alpha val="60000"/>
                  </a:schemeClr>
                </a:solidFill>
                <a:latin typeface="+mn-lt"/>
              </a:defRPr>
            </a:lvl1pPr>
          </a:lstStyle>
          <a:p>
            <a:fld id="{57E0CF6C-748E-4B7A-BC8B-3011EF78ED13}" type="datetime1">
              <a:rPr lang="en-US" smtClean="0"/>
              <a:pPr/>
              <a:t>4/10/2024</a:t>
            </a:fld>
            <a:endParaRPr lang="en-US" dirty="0"/>
          </a:p>
        </p:txBody>
      </p:sp>
      <p:sp>
        <p:nvSpPr>
          <p:cNvPr id="5" name="Footer Placeholder 4">
            <a:extLst>
              <a:ext uri="{FF2B5EF4-FFF2-40B4-BE49-F238E27FC236}">
                <a16:creationId xmlns:a16="http://schemas.microsoft.com/office/drawing/2014/main" id="{BAB0A1F1-38FE-4C27-81E6-A43A54793FC3}"/>
              </a:ext>
            </a:extLst>
          </p:cNvPr>
          <p:cNvSpPr>
            <a:spLocks noGrp="1"/>
          </p:cNvSpPr>
          <p:nvPr>
            <p:ph type="ftr" sz="quarter" idx="3"/>
          </p:nvPr>
        </p:nvSpPr>
        <p:spPr>
          <a:xfrm>
            <a:off x="4038600" y="6324600"/>
            <a:ext cx="4114800" cy="365125"/>
          </a:xfrm>
          <a:prstGeom prst="rect">
            <a:avLst/>
          </a:prstGeom>
        </p:spPr>
        <p:txBody>
          <a:bodyPr vert="horz" lIns="91440" tIns="45720" rIns="91440" bIns="45720" rtlCol="0" anchor="ctr"/>
          <a:lstStyle>
            <a:lvl1pPr algn="ctr">
              <a:defRPr sz="900">
                <a:solidFill>
                  <a:schemeClr val="bg1">
                    <a:alpha val="60000"/>
                  </a:schemeClr>
                </a:solidFill>
                <a:latin typeface="+mn-lt"/>
              </a:defRPr>
            </a:lvl1pPr>
          </a:lstStyle>
          <a:p>
            <a:endParaRPr lang="en-US" dirty="0"/>
          </a:p>
        </p:txBody>
      </p:sp>
      <p:sp>
        <p:nvSpPr>
          <p:cNvPr id="6" name="Slide Number Placeholder 5">
            <a:extLst>
              <a:ext uri="{FF2B5EF4-FFF2-40B4-BE49-F238E27FC236}">
                <a16:creationId xmlns:a16="http://schemas.microsoft.com/office/drawing/2014/main" id="{5E26B39A-FFD8-42EF-ADC7-7DB3B302F8B2}"/>
              </a:ext>
            </a:extLst>
          </p:cNvPr>
          <p:cNvSpPr>
            <a:spLocks noGrp="1"/>
          </p:cNvSpPr>
          <p:nvPr>
            <p:ph type="sldNum" sz="quarter" idx="4"/>
          </p:nvPr>
        </p:nvSpPr>
        <p:spPr>
          <a:xfrm>
            <a:off x="8610600" y="6324600"/>
            <a:ext cx="2743200" cy="365125"/>
          </a:xfrm>
          <a:prstGeom prst="rect">
            <a:avLst/>
          </a:prstGeom>
        </p:spPr>
        <p:txBody>
          <a:bodyPr vert="horz" lIns="91440" tIns="45720" rIns="91440" bIns="45720" rtlCol="0" anchor="ctr"/>
          <a:lstStyle>
            <a:lvl1pPr algn="r">
              <a:defRPr sz="900">
                <a:solidFill>
                  <a:schemeClr val="bg1">
                    <a:alpha val="60000"/>
                  </a:schemeClr>
                </a:solidFill>
                <a:latin typeface="+mn-lt"/>
              </a:defRPr>
            </a:lvl1pPr>
          </a:lstStyle>
          <a:p>
            <a:fld id="{73B850FF-6169-4056-8077-06FFA93A5366}" type="slidenum">
              <a:rPr lang="en-US" smtClean="0"/>
              <a:pPr/>
              <a:t>‹#›</a:t>
            </a:fld>
            <a:endParaRPr lang="en-US" dirty="0"/>
          </a:p>
        </p:txBody>
      </p:sp>
    </p:spTree>
    <p:extLst>
      <p:ext uri="{BB962C8B-B14F-4D97-AF65-F5344CB8AC3E}">
        <p14:creationId xmlns:p14="http://schemas.microsoft.com/office/powerpoint/2010/main" val="3361662889"/>
      </p:ext>
    </p:extLst>
  </p:cSld>
  <p:clrMap bg1="lt1" tx1="dk1" bg2="lt2" tx2="dk2" accent1="accent1" accent2="accent2" accent3="accent3" accent4="accent4" accent5="accent5" accent6="accent6" hlink="hlink" folHlink="folHlink"/>
  <p:sldLayoutIdLst>
    <p:sldLayoutId id="2147483724" r:id="rId1"/>
    <p:sldLayoutId id="2147483714" r:id="rId2"/>
    <p:sldLayoutId id="2147483715" r:id="rId3"/>
    <p:sldLayoutId id="2147483716" r:id="rId4"/>
    <p:sldLayoutId id="2147483717" r:id="rId5"/>
    <p:sldLayoutId id="2147483718" r:id="rId6"/>
    <p:sldLayoutId id="2147483719" r:id="rId7"/>
    <p:sldLayoutId id="2147483723" r:id="rId8"/>
    <p:sldLayoutId id="2147483720" r:id="rId9"/>
    <p:sldLayoutId id="2147483721" r:id="rId10"/>
    <p:sldLayoutId id="2147483722" r:id="rId11"/>
  </p:sldLayoutIdLst>
  <p:hf sldNum="0" hdr="0" ftr="0" dt="0"/>
  <p:txStyles>
    <p:titleStyle>
      <a:lvl1pPr algn="l" defTabSz="914400" rtl="0" eaLnBrk="1" latinLnBrk="0" hangingPunct="1">
        <a:lnSpc>
          <a:spcPct val="100000"/>
        </a:lnSpc>
        <a:spcBef>
          <a:spcPct val="0"/>
        </a:spcBef>
        <a:buNone/>
        <a:defRPr sz="4400" b="1" kern="1200">
          <a:solidFill>
            <a:schemeClr val="bg1"/>
          </a:solidFill>
          <a:latin typeface="+mj-lt"/>
          <a:ea typeface="+mj-ea"/>
          <a:cs typeface="+mj-cs"/>
        </a:defRPr>
      </a:lvl1pPr>
    </p:titleStyle>
    <p:bodyStyle>
      <a:lvl1pPr marL="228600" indent="-228600" algn="l" defTabSz="914400" rtl="0" eaLnBrk="1" latinLnBrk="0" hangingPunct="1">
        <a:lnSpc>
          <a:spcPct val="110000"/>
        </a:lnSpc>
        <a:spcBef>
          <a:spcPts val="1000"/>
        </a:spcBef>
        <a:buClr>
          <a:schemeClr val="accent1"/>
        </a:buClr>
        <a:buFont typeface="Arial" panose="020B0604020202020204" pitchFamily="34" charset="0"/>
        <a:buChar char="•"/>
        <a:defRPr sz="2800" kern="1200">
          <a:solidFill>
            <a:schemeClr val="bg1"/>
          </a:solidFill>
          <a:latin typeface="+mn-lt"/>
          <a:ea typeface="+mn-ea"/>
          <a:cs typeface="+mn-cs"/>
        </a:defRPr>
      </a:lvl1pPr>
      <a:lvl2pPr marL="685800" indent="-228600" algn="l" defTabSz="914400" rtl="0" eaLnBrk="1" latinLnBrk="0" hangingPunct="1">
        <a:lnSpc>
          <a:spcPct val="110000"/>
        </a:lnSpc>
        <a:spcBef>
          <a:spcPts val="500"/>
        </a:spcBef>
        <a:buClr>
          <a:schemeClr val="accent1"/>
        </a:buClr>
        <a:buFont typeface="Arial" panose="020B0604020202020204" pitchFamily="34" charset="0"/>
        <a:buChar char="•"/>
        <a:defRPr sz="2400" kern="1200">
          <a:solidFill>
            <a:schemeClr val="bg1"/>
          </a:solidFill>
          <a:latin typeface="+mn-lt"/>
          <a:ea typeface="+mn-ea"/>
          <a:cs typeface="+mn-cs"/>
        </a:defRPr>
      </a:lvl2pPr>
      <a:lvl3pPr marL="1143000" indent="-228600" algn="l" defTabSz="914400" rtl="0" eaLnBrk="1" latinLnBrk="0" hangingPunct="1">
        <a:lnSpc>
          <a:spcPct val="110000"/>
        </a:lnSpc>
        <a:spcBef>
          <a:spcPts val="500"/>
        </a:spcBef>
        <a:buClr>
          <a:schemeClr val="accent1"/>
        </a:buClr>
        <a:buFont typeface="Arial" panose="020B0604020202020204" pitchFamily="34" charset="0"/>
        <a:buChar char="•"/>
        <a:defRPr sz="2000" kern="1200">
          <a:solidFill>
            <a:schemeClr val="bg1"/>
          </a:solidFill>
          <a:latin typeface="+mn-lt"/>
          <a:ea typeface="+mn-ea"/>
          <a:cs typeface="+mn-cs"/>
        </a:defRPr>
      </a:lvl3pPr>
      <a:lvl4pPr marL="1600200" indent="-228600" algn="l" defTabSz="914400" rtl="0" eaLnBrk="1" latinLnBrk="0" hangingPunct="1">
        <a:lnSpc>
          <a:spcPct val="110000"/>
        </a:lnSpc>
        <a:spcBef>
          <a:spcPts val="500"/>
        </a:spcBef>
        <a:buClr>
          <a:schemeClr val="accent1"/>
        </a:buClr>
        <a:buFont typeface="Arial" panose="020B0604020202020204" pitchFamily="34" charset="0"/>
        <a:buChar char="•"/>
        <a:defRPr sz="1800" kern="1200">
          <a:solidFill>
            <a:schemeClr val="bg1"/>
          </a:solidFill>
          <a:latin typeface="+mn-lt"/>
          <a:ea typeface="+mn-ea"/>
          <a:cs typeface="+mn-cs"/>
        </a:defRPr>
      </a:lvl4pPr>
      <a:lvl5pPr marL="2057400" indent="-228600" algn="l" defTabSz="914400" rtl="0" eaLnBrk="1" latinLnBrk="0" hangingPunct="1">
        <a:lnSpc>
          <a:spcPct val="110000"/>
        </a:lnSpc>
        <a:spcBef>
          <a:spcPts val="500"/>
        </a:spcBef>
        <a:buClr>
          <a:schemeClr val="accent1"/>
        </a:buClr>
        <a:buFont typeface="Arial" panose="020B0604020202020204" pitchFamily="34" charset="0"/>
        <a:buChar char="•"/>
        <a:defRPr sz="180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9" name="Rectangle 28">
            <a:extLst>
              <a:ext uri="{FF2B5EF4-FFF2-40B4-BE49-F238E27FC236}">
                <a16:creationId xmlns:a16="http://schemas.microsoft.com/office/drawing/2014/main" id="{8A245AC3-2A12-4EC5-90F0-635CC8C2C64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65000"/>
                  <a:lumOff val="35000"/>
                </a:schemeClr>
              </a:solidFill>
              <a:latin typeface="AvenirNext LT Pro Medium" panose="020B0504020202020204" pitchFamily="34" charset="0"/>
            </a:endParaRPr>
          </a:p>
        </p:txBody>
      </p:sp>
      <p:sp>
        <p:nvSpPr>
          <p:cNvPr id="31" name="Rectangle 30">
            <a:extLst>
              <a:ext uri="{FF2B5EF4-FFF2-40B4-BE49-F238E27FC236}">
                <a16:creationId xmlns:a16="http://schemas.microsoft.com/office/drawing/2014/main" id="{31E2F09B-BB20-4BE5-AB02-3EB3D1DC450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65000"/>
                  <a:lumOff val="35000"/>
                </a:schemeClr>
              </a:solidFill>
              <a:latin typeface="AvenirNext LT Pro Medium" panose="020B0504020202020204" pitchFamily="34" charset="0"/>
            </a:endParaRPr>
          </a:p>
        </p:txBody>
      </p:sp>
      <p:pic>
        <p:nvPicPr>
          <p:cNvPr id="4" name="Picture 3" descr="Neon 3D circle art">
            <a:extLst>
              <a:ext uri="{FF2B5EF4-FFF2-40B4-BE49-F238E27FC236}">
                <a16:creationId xmlns:a16="http://schemas.microsoft.com/office/drawing/2014/main" id="{28D9A94E-A81F-092F-3AAB-F0139F8C8C63}"/>
              </a:ext>
            </a:extLst>
          </p:cNvPr>
          <p:cNvPicPr>
            <a:picLocks noChangeAspect="1"/>
          </p:cNvPicPr>
          <p:nvPr/>
        </p:nvPicPr>
        <p:blipFill rotWithShape="1">
          <a:blip r:embed="rId2">
            <a:alphaModFix/>
          </a:blip>
          <a:srcRect t="21325" r="-1" b="-1"/>
          <a:stretch/>
        </p:blipFill>
        <p:spPr>
          <a:xfrm>
            <a:off x="20" y="10"/>
            <a:ext cx="12188932" cy="6856614"/>
          </a:xfrm>
          <a:prstGeom prst="rect">
            <a:avLst/>
          </a:prstGeom>
        </p:spPr>
      </p:pic>
      <p:sp>
        <p:nvSpPr>
          <p:cNvPr id="33" name="Rectangle 32">
            <a:extLst>
              <a:ext uri="{FF2B5EF4-FFF2-40B4-BE49-F238E27FC236}">
                <a16:creationId xmlns:a16="http://schemas.microsoft.com/office/drawing/2014/main" id="{F23DAFF7-4C98-4E0E-8986-198D54B6C1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30952" y="0"/>
            <a:ext cx="6858000" cy="6858000"/>
          </a:xfrm>
          <a:prstGeom prst="rect">
            <a:avLst/>
          </a:prstGeom>
          <a:gradFill>
            <a:gsLst>
              <a:gs pos="100000">
                <a:schemeClr val="tx1">
                  <a:alpha val="0"/>
                </a:schemeClr>
              </a:gs>
              <a:gs pos="0">
                <a:schemeClr val="tx1"/>
              </a:gs>
              <a:gs pos="0">
                <a:schemeClr val="tx1">
                  <a:alpha val="4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a:extLst>
              <a:ext uri="{FF2B5EF4-FFF2-40B4-BE49-F238E27FC236}">
                <a16:creationId xmlns:a16="http://schemas.microsoft.com/office/drawing/2014/main" id="{9ABA2F37-388F-4D5A-9ABF-F0ADA6CB8E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864352" y="1546522"/>
            <a:ext cx="6327657" cy="4003971"/>
          </a:xfrm>
          <a:prstGeom prst="rect">
            <a:avLst/>
          </a:prstGeom>
          <a:solidFill>
            <a:schemeClr val="tx2">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65000"/>
                  <a:lumOff val="35000"/>
                </a:schemeClr>
              </a:solidFill>
              <a:latin typeface="AvenirNext LT Pro Medium" panose="020B0504020202020204" pitchFamily="34" charset="0"/>
            </a:endParaRPr>
          </a:p>
        </p:txBody>
      </p:sp>
      <p:sp>
        <p:nvSpPr>
          <p:cNvPr id="37" name="Rectangle 36">
            <a:extLst>
              <a:ext uri="{FF2B5EF4-FFF2-40B4-BE49-F238E27FC236}">
                <a16:creationId xmlns:a16="http://schemas.microsoft.com/office/drawing/2014/main" id="{6DAD23D2-6BEF-470D-992C-8B2BC3BF4F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5861296" y="1546522"/>
            <a:ext cx="6327656" cy="4016078"/>
          </a:xfrm>
          <a:prstGeom prst="rect">
            <a:avLst/>
          </a:prstGeom>
          <a:blipFill dpi="0" rotWithShape="1">
            <a:blip r:embed="rId3">
              <a:alphaModFix amt="20000"/>
              <a:duotone>
                <a:schemeClr val="accent1">
                  <a:shade val="45000"/>
                  <a:satMod val="135000"/>
                </a:schemeClr>
                <a:prstClr val="white"/>
              </a:duotone>
            </a:blip>
            <a:srcRect/>
            <a:tile tx="88900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0119AFEB-B34D-704D-8036-C9FFDBC8F77F}"/>
              </a:ext>
            </a:extLst>
          </p:cNvPr>
          <p:cNvSpPr>
            <a:spLocks noGrp="1"/>
          </p:cNvSpPr>
          <p:nvPr>
            <p:ph type="ctrTitle"/>
          </p:nvPr>
        </p:nvSpPr>
        <p:spPr>
          <a:xfrm>
            <a:off x="6248401" y="1828799"/>
            <a:ext cx="5105400" cy="2491199"/>
          </a:xfrm>
        </p:spPr>
        <p:txBody>
          <a:bodyPr anchor="b">
            <a:normAutofit/>
          </a:bodyPr>
          <a:lstStyle/>
          <a:p>
            <a:pPr algn="l">
              <a:lnSpc>
                <a:spcPct val="90000"/>
              </a:lnSpc>
            </a:pPr>
            <a:r>
              <a:rPr lang="en-AU" sz="4100">
                <a:solidFill>
                  <a:srgbClr val="FFFFFF"/>
                </a:solidFill>
              </a:rPr>
              <a:t>Strategy for uptake and use of new modelling technologies</a:t>
            </a:r>
          </a:p>
        </p:txBody>
      </p:sp>
      <p:sp>
        <p:nvSpPr>
          <p:cNvPr id="3" name="Subtitle 2">
            <a:extLst>
              <a:ext uri="{FF2B5EF4-FFF2-40B4-BE49-F238E27FC236}">
                <a16:creationId xmlns:a16="http://schemas.microsoft.com/office/drawing/2014/main" id="{E4B74D03-8E00-A7FF-AC09-16560F079B40}"/>
              </a:ext>
            </a:extLst>
          </p:cNvPr>
          <p:cNvSpPr>
            <a:spLocks noGrp="1"/>
          </p:cNvSpPr>
          <p:nvPr>
            <p:ph type="subTitle" idx="1"/>
          </p:nvPr>
        </p:nvSpPr>
        <p:spPr>
          <a:xfrm>
            <a:off x="6248401" y="4455151"/>
            <a:ext cx="5105400" cy="878849"/>
          </a:xfrm>
        </p:spPr>
        <p:txBody>
          <a:bodyPr anchor="t">
            <a:normAutofit/>
          </a:bodyPr>
          <a:lstStyle/>
          <a:p>
            <a:pPr algn="l"/>
            <a:r>
              <a:rPr lang="en-AU" sz="2200" dirty="0">
                <a:solidFill>
                  <a:srgbClr val="FFFFFF"/>
                </a:solidFill>
              </a:rPr>
              <a:t>Workshop 2.2</a:t>
            </a:r>
          </a:p>
        </p:txBody>
      </p:sp>
    </p:spTree>
    <p:extLst>
      <p:ext uri="{BB962C8B-B14F-4D97-AF65-F5344CB8AC3E}">
        <p14:creationId xmlns:p14="http://schemas.microsoft.com/office/powerpoint/2010/main" val="37770937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DAB771-7178-4507-0834-52CEFFA523D8}"/>
              </a:ext>
            </a:extLst>
          </p:cNvPr>
          <p:cNvSpPr>
            <a:spLocks noGrp="1"/>
          </p:cNvSpPr>
          <p:nvPr>
            <p:ph type="title"/>
          </p:nvPr>
        </p:nvSpPr>
        <p:spPr/>
        <p:txBody>
          <a:bodyPr/>
          <a:lstStyle/>
          <a:p>
            <a:r>
              <a:rPr lang="en-AU" dirty="0"/>
              <a:t>Machine learning goals</a:t>
            </a:r>
          </a:p>
        </p:txBody>
      </p:sp>
      <p:sp>
        <p:nvSpPr>
          <p:cNvPr id="3" name="Content Placeholder 2">
            <a:extLst>
              <a:ext uri="{FF2B5EF4-FFF2-40B4-BE49-F238E27FC236}">
                <a16:creationId xmlns:a16="http://schemas.microsoft.com/office/drawing/2014/main" id="{7ECB7CB9-A5AE-9407-13D9-D5CAE4149E78}"/>
              </a:ext>
            </a:extLst>
          </p:cNvPr>
          <p:cNvSpPr>
            <a:spLocks noGrp="1"/>
          </p:cNvSpPr>
          <p:nvPr>
            <p:ph idx="1"/>
          </p:nvPr>
        </p:nvSpPr>
        <p:spPr/>
        <p:txBody>
          <a:bodyPr>
            <a:normAutofit lnSpcReduction="10000"/>
          </a:bodyPr>
          <a:lstStyle/>
          <a:p>
            <a:r>
              <a:rPr lang="en-AU" dirty="0"/>
              <a:t>A platform for accessing and automating water quality modelling tools, datasets, workflows and communication tools</a:t>
            </a:r>
          </a:p>
          <a:p>
            <a:r>
              <a:rPr lang="en-AU" dirty="0"/>
              <a:t>Enhanced ML capacity in the WQ modelling community:</a:t>
            </a:r>
          </a:p>
          <a:p>
            <a:pPr lvl="1"/>
            <a:r>
              <a:rPr lang="en-AU" dirty="0"/>
              <a:t>More accessible training with WQ-specific workflows</a:t>
            </a:r>
          </a:p>
          <a:p>
            <a:pPr lvl="1"/>
            <a:r>
              <a:rPr lang="en-AU" dirty="0"/>
              <a:t>Funding for small projects that are opportunities for modellers to try out ML methods</a:t>
            </a:r>
          </a:p>
          <a:p>
            <a:pPr lvl="1"/>
            <a:r>
              <a:rPr lang="en-AU" dirty="0"/>
              <a:t>A Community of Practise or seminar series</a:t>
            </a:r>
          </a:p>
          <a:p>
            <a:pPr lvl="1"/>
            <a:r>
              <a:rPr lang="en-AU" dirty="0"/>
              <a:t>More professional development time for modellers</a:t>
            </a:r>
          </a:p>
          <a:p>
            <a:pPr lvl="1"/>
            <a:r>
              <a:rPr lang="en-AU" dirty="0"/>
              <a:t>Specialists to help other modellers to work with new ML techniques</a:t>
            </a:r>
          </a:p>
        </p:txBody>
      </p:sp>
      <p:sp>
        <p:nvSpPr>
          <p:cNvPr id="4" name="Star: 5 Points 3">
            <a:extLst>
              <a:ext uri="{FF2B5EF4-FFF2-40B4-BE49-F238E27FC236}">
                <a16:creationId xmlns:a16="http://schemas.microsoft.com/office/drawing/2014/main" id="{97767C8C-263B-4B2C-2753-9A5C8F0CEB7F}"/>
              </a:ext>
            </a:extLst>
          </p:cNvPr>
          <p:cNvSpPr/>
          <p:nvPr/>
        </p:nvSpPr>
        <p:spPr>
          <a:xfrm>
            <a:off x="838200" y="1949450"/>
            <a:ext cx="302232" cy="435427"/>
          </a:xfrm>
          <a:prstGeom prst="star5">
            <a:avLst/>
          </a:prstGeom>
          <a:solidFill>
            <a:schemeClr val="accent2">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5" name="Star: 5 Points 4">
            <a:extLst>
              <a:ext uri="{FF2B5EF4-FFF2-40B4-BE49-F238E27FC236}">
                <a16:creationId xmlns:a16="http://schemas.microsoft.com/office/drawing/2014/main" id="{FCCF2855-9857-DD97-1B31-ECFEEB1BBBBB}"/>
              </a:ext>
            </a:extLst>
          </p:cNvPr>
          <p:cNvSpPr/>
          <p:nvPr/>
        </p:nvSpPr>
        <p:spPr>
          <a:xfrm>
            <a:off x="1267572" y="3359626"/>
            <a:ext cx="302232" cy="435427"/>
          </a:xfrm>
          <a:prstGeom prst="star5">
            <a:avLst/>
          </a:prstGeom>
          <a:solidFill>
            <a:schemeClr val="accent2">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6" name="Star: 5 Points 5">
            <a:extLst>
              <a:ext uri="{FF2B5EF4-FFF2-40B4-BE49-F238E27FC236}">
                <a16:creationId xmlns:a16="http://schemas.microsoft.com/office/drawing/2014/main" id="{C14974FA-19E0-92F3-1A46-6382F02BF505}"/>
              </a:ext>
            </a:extLst>
          </p:cNvPr>
          <p:cNvSpPr/>
          <p:nvPr/>
        </p:nvSpPr>
        <p:spPr>
          <a:xfrm>
            <a:off x="1267572" y="4627282"/>
            <a:ext cx="302232" cy="435427"/>
          </a:xfrm>
          <a:prstGeom prst="star5">
            <a:avLst/>
          </a:prstGeom>
          <a:solidFill>
            <a:schemeClr val="accent2">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7" name="Star: 5 Points 6">
            <a:extLst>
              <a:ext uri="{FF2B5EF4-FFF2-40B4-BE49-F238E27FC236}">
                <a16:creationId xmlns:a16="http://schemas.microsoft.com/office/drawing/2014/main" id="{BB6F387F-71A9-D8A7-7A01-180F813A6607}"/>
              </a:ext>
            </a:extLst>
          </p:cNvPr>
          <p:cNvSpPr/>
          <p:nvPr/>
        </p:nvSpPr>
        <p:spPr>
          <a:xfrm>
            <a:off x="6980433" y="6274526"/>
            <a:ext cx="302232" cy="435427"/>
          </a:xfrm>
          <a:prstGeom prst="star5">
            <a:avLst/>
          </a:prstGeom>
          <a:solidFill>
            <a:schemeClr val="accent2">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8" name="TextBox 7">
            <a:extLst>
              <a:ext uri="{FF2B5EF4-FFF2-40B4-BE49-F238E27FC236}">
                <a16:creationId xmlns:a16="http://schemas.microsoft.com/office/drawing/2014/main" id="{F32CB3DF-2015-9462-EF5B-A8CAB9D72431}"/>
              </a:ext>
            </a:extLst>
          </p:cNvPr>
          <p:cNvSpPr txBox="1"/>
          <p:nvPr/>
        </p:nvSpPr>
        <p:spPr>
          <a:xfrm>
            <a:off x="7282665" y="6340621"/>
            <a:ext cx="4213654" cy="369332"/>
          </a:xfrm>
          <a:prstGeom prst="rect">
            <a:avLst/>
          </a:prstGeom>
          <a:noFill/>
        </p:spPr>
        <p:txBody>
          <a:bodyPr wrap="none" rtlCol="0">
            <a:spAutoFit/>
          </a:bodyPr>
          <a:lstStyle/>
          <a:p>
            <a:r>
              <a:rPr lang="en-AU" dirty="0">
                <a:solidFill>
                  <a:schemeClr val="accent2">
                    <a:lumMod val="40000"/>
                    <a:lumOff val="60000"/>
                  </a:schemeClr>
                </a:solidFill>
              </a:rPr>
              <a:t>Things we might do ourselves as a SIG</a:t>
            </a:r>
          </a:p>
        </p:txBody>
      </p:sp>
    </p:spTree>
    <p:extLst>
      <p:ext uri="{BB962C8B-B14F-4D97-AF65-F5344CB8AC3E}">
        <p14:creationId xmlns:p14="http://schemas.microsoft.com/office/powerpoint/2010/main" val="38697451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956C2F-68FA-A890-4085-0A0215492C4E}"/>
              </a:ext>
            </a:extLst>
          </p:cNvPr>
          <p:cNvSpPr>
            <a:spLocks noGrp="1"/>
          </p:cNvSpPr>
          <p:nvPr>
            <p:ph type="title"/>
          </p:nvPr>
        </p:nvSpPr>
        <p:spPr/>
        <p:txBody>
          <a:bodyPr>
            <a:normAutofit fontScale="90000"/>
          </a:bodyPr>
          <a:lstStyle/>
          <a:p>
            <a:r>
              <a:rPr lang="en-AU" dirty="0"/>
              <a:t>New computing techs: CPUs, GPUs, cloud computing and quantum computing</a:t>
            </a:r>
          </a:p>
        </p:txBody>
      </p:sp>
      <p:sp>
        <p:nvSpPr>
          <p:cNvPr id="3" name="Content Placeholder 2">
            <a:extLst>
              <a:ext uri="{FF2B5EF4-FFF2-40B4-BE49-F238E27FC236}">
                <a16:creationId xmlns:a16="http://schemas.microsoft.com/office/drawing/2014/main" id="{B2F5A298-D9D1-CACF-193D-040927822673}"/>
              </a:ext>
            </a:extLst>
          </p:cNvPr>
          <p:cNvSpPr>
            <a:spLocks noGrp="1"/>
          </p:cNvSpPr>
          <p:nvPr>
            <p:ph idx="1"/>
          </p:nvPr>
        </p:nvSpPr>
        <p:spPr/>
        <p:txBody>
          <a:bodyPr>
            <a:normAutofit fontScale="70000" lnSpcReduction="20000"/>
          </a:bodyPr>
          <a:lstStyle/>
          <a:p>
            <a:r>
              <a:rPr lang="en-AU" dirty="0"/>
              <a:t>The WQ modelling community is skilled in using these technologies and know how best to use them</a:t>
            </a:r>
          </a:p>
          <a:p>
            <a:pPr lvl="1"/>
            <a:r>
              <a:rPr lang="en-AU" dirty="0"/>
              <a:t>Training is available and is accessed, including HPC and emerging programming languages for computation efficiency</a:t>
            </a:r>
          </a:p>
          <a:p>
            <a:pPr lvl="1"/>
            <a:r>
              <a:rPr lang="en-AU" dirty="0"/>
              <a:t>Within our community, we are sharing our skills and knowledge about what training resources are available</a:t>
            </a:r>
          </a:p>
          <a:p>
            <a:pPr lvl="1"/>
            <a:r>
              <a:rPr lang="en-AU" dirty="0"/>
              <a:t>Horizon scan with input from computer scientists</a:t>
            </a:r>
          </a:p>
          <a:p>
            <a:r>
              <a:rPr lang="en-AU" dirty="0"/>
              <a:t>We have better access to computing resources</a:t>
            </a:r>
          </a:p>
          <a:p>
            <a:pPr lvl="1"/>
            <a:r>
              <a:rPr lang="en-AU" dirty="0"/>
              <a:t>Collaboration to bring down costs</a:t>
            </a:r>
          </a:p>
          <a:p>
            <a:r>
              <a:rPr lang="en-AU" dirty="0"/>
              <a:t>This leads to better, more informative models (better uncertainty estimates, longer runs, higher resolution, better process representation, wider domains, ensembles)</a:t>
            </a:r>
          </a:p>
          <a:p>
            <a:r>
              <a:rPr lang="en-AU" dirty="0"/>
              <a:t>We make appropriate decisions about when to use HPC resources and when to keep things simple</a:t>
            </a:r>
          </a:p>
          <a:p>
            <a:endParaRPr lang="en-AU" dirty="0"/>
          </a:p>
        </p:txBody>
      </p:sp>
    </p:spTree>
    <p:extLst>
      <p:ext uri="{BB962C8B-B14F-4D97-AF65-F5344CB8AC3E}">
        <p14:creationId xmlns:p14="http://schemas.microsoft.com/office/powerpoint/2010/main" val="40395798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42DB32-2ADB-552A-AEEC-7023B588EE84}"/>
              </a:ext>
            </a:extLst>
          </p:cNvPr>
          <p:cNvSpPr>
            <a:spLocks noGrp="1"/>
          </p:cNvSpPr>
          <p:nvPr>
            <p:ph type="title"/>
          </p:nvPr>
        </p:nvSpPr>
        <p:spPr/>
        <p:txBody>
          <a:bodyPr>
            <a:normAutofit fontScale="90000"/>
          </a:bodyPr>
          <a:lstStyle/>
          <a:p>
            <a:r>
              <a:rPr lang="en-AU" dirty="0"/>
              <a:t>New communication and engagement methods</a:t>
            </a:r>
          </a:p>
        </p:txBody>
      </p:sp>
      <p:sp>
        <p:nvSpPr>
          <p:cNvPr id="3" name="Content Placeholder 2">
            <a:extLst>
              <a:ext uri="{FF2B5EF4-FFF2-40B4-BE49-F238E27FC236}">
                <a16:creationId xmlns:a16="http://schemas.microsoft.com/office/drawing/2014/main" id="{5FE0DCD8-4AA6-7A8F-90C7-1BD8EDB06B89}"/>
              </a:ext>
            </a:extLst>
          </p:cNvPr>
          <p:cNvSpPr>
            <a:spLocks noGrp="1"/>
          </p:cNvSpPr>
          <p:nvPr>
            <p:ph idx="1"/>
          </p:nvPr>
        </p:nvSpPr>
        <p:spPr/>
        <p:txBody>
          <a:bodyPr>
            <a:normAutofit fontScale="70000" lnSpcReduction="20000"/>
          </a:bodyPr>
          <a:lstStyle/>
          <a:p>
            <a:r>
              <a:rPr lang="en-AU" dirty="0"/>
              <a:t>Better communication and engagement throughout the modelling process</a:t>
            </a:r>
          </a:p>
          <a:p>
            <a:r>
              <a:rPr lang="en-AU" dirty="0"/>
              <a:t>Better use of apps, web tools and emerging tech such as AR, VR and gaming tools</a:t>
            </a:r>
          </a:p>
          <a:p>
            <a:r>
              <a:rPr lang="en-AU" dirty="0"/>
              <a:t>Collaboration between WQ modellers &amp; computer scientists, social scientists, educationalists, PR, graphic artists and science communicators: courage and good will!</a:t>
            </a:r>
          </a:p>
          <a:p>
            <a:r>
              <a:rPr lang="en-AU" dirty="0"/>
              <a:t>Better understanding of our stakeholders and which is the appropriate communication approach</a:t>
            </a:r>
          </a:p>
          <a:p>
            <a:r>
              <a:rPr lang="en-AU" dirty="0"/>
              <a:t>Following and tailoring protocols for participatory modelling</a:t>
            </a:r>
          </a:p>
          <a:p>
            <a:r>
              <a:rPr lang="en-AU" dirty="0"/>
              <a:t>Shared ownership</a:t>
            </a:r>
          </a:p>
          <a:p>
            <a:r>
              <a:rPr lang="en-AU" dirty="0"/>
              <a:t>Development of ways to communicate WQ info that are easier to understand</a:t>
            </a:r>
          </a:p>
          <a:p>
            <a:r>
              <a:rPr lang="en-AU" dirty="0"/>
              <a:t>Toolbox to help decide which communication methods are appropriate depending on context (e.g., on the inform --- empower scale)</a:t>
            </a:r>
          </a:p>
        </p:txBody>
      </p:sp>
    </p:spTree>
    <p:extLst>
      <p:ext uri="{BB962C8B-B14F-4D97-AF65-F5344CB8AC3E}">
        <p14:creationId xmlns:p14="http://schemas.microsoft.com/office/powerpoint/2010/main" val="5803247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98CD3-5ABA-F2F0-1526-F45D4B532614}"/>
              </a:ext>
            </a:extLst>
          </p:cNvPr>
          <p:cNvSpPr>
            <a:spLocks noGrp="1"/>
          </p:cNvSpPr>
          <p:nvPr>
            <p:ph type="title"/>
          </p:nvPr>
        </p:nvSpPr>
        <p:spPr/>
        <p:txBody>
          <a:bodyPr/>
          <a:lstStyle/>
          <a:p>
            <a:r>
              <a:rPr lang="en-AU" dirty="0"/>
              <a:t>What “new technologies”?</a:t>
            </a:r>
          </a:p>
        </p:txBody>
      </p:sp>
      <p:sp>
        <p:nvSpPr>
          <p:cNvPr id="3" name="Content Placeholder 2">
            <a:extLst>
              <a:ext uri="{FF2B5EF4-FFF2-40B4-BE49-F238E27FC236}">
                <a16:creationId xmlns:a16="http://schemas.microsoft.com/office/drawing/2014/main" id="{1B97A272-1B5E-B5C9-B34E-022DFFC3FB12}"/>
              </a:ext>
            </a:extLst>
          </p:cNvPr>
          <p:cNvSpPr>
            <a:spLocks noGrp="1"/>
          </p:cNvSpPr>
          <p:nvPr>
            <p:ph idx="1"/>
          </p:nvPr>
        </p:nvSpPr>
        <p:spPr/>
        <p:txBody>
          <a:bodyPr>
            <a:normAutofit fontScale="92500" lnSpcReduction="20000"/>
          </a:bodyPr>
          <a:lstStyle/>
          <a:p>
            <a:r>
              <a:rPr lang="en-AU" dirty="0"/>
              <a:t>Machine learning and AI</a:t>
            </a:r>
          </a:p>
          <a:p>
            <a:r>
              <a:rPr lang="en-AU" dirty="0"/>
              <a:t>GPU, HPC and Quantum computing</a:t>
            </a:r>
          </a:p>
          <a:p>
            <a:r>
              <a:rPr lang="en-AU" dirty="0"/>
              <a:t>New and under-used data sources: satellites, high-frequency sensors, citizen science data, innovative use of e.g., Strava and social media data, economic and social data</a:t>
            </a:r>
          </a:p>
          <a:p>
            <a:r>
              <a:rPr lang="en-AU" dirty="0"/>
              <a:t>New engagement and communication technologies: VR, AR and new visualisation and graphics approaches, and </a:t>
            </a:r>
            <a:r>
              <a:rPr lang="en-AU" dirty="0" err="1"/>
              <a:t>gammification</a:t>
            </a:r>
            <a:endParaRPr lang="en-AU" dirty="0"/>
          </a:p>
          <a:p>
            <a:r>
              <a:rPr lang="en-AU" dirty="0"/>
              <a:t>Digital twins</a:t>
            </a:r>
          </a:p>
          <a:p>
            <a:r>
              <a:rPr lang="en-AU" dirty="0"/>
              <a:t>New platforms, bringing in economics</a:t>
            </a:r>
          </a:p>
        </p:txBody>
      </p:sp>
    </p:spTree>
    <p:extLst>
      <p:ext uri="{BB962C8B-B14F-4D97-AF65-F5344CB8AC3E}">
        <p14:creationId xmlns:p14="http://schemas.microsoft.com/office/powerpoint/2010/main" val="15015659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33E89E-2741-1B75-0A15-438D816A1919}"/>
              </a:ext>
            </a:extLst>
          </p:cNvPr>
          <p:cNvSpPr>
            <a:spLocks noGrp="1"/>
          </p:cNvSpPr>
          <p:nvPr>
            <p:ph type="title"/>
          </p:nvPr>
        </p:nvSpPr>
        <p:spPr/>
        <p:txBody>
          <a:bodyPr>
            <a:normAutofit fontScale="90000"/>
          </a:bodyPr>
          <a:lstStyle/>
          <a:p>
            <a:r>
              <a:rPr lang="en-AU" dirty="0"/>
              <a:t>Making new and big data part of our everyday lives</a:t>
            </a:r>
          </a:p>
        </p:txBody>
      </p:sp>
      <p:sp>
        <p:nvSpPr>
          <p:cNvPr id="3" name="Content Placeholder 2">
            <a:extLst>
              <a:ext uri="{FF2B5EF4-FFF2-40B4-BE49-F238E27FC236}">
                <a16:creationId xmlns:a16="http://schemas.microsoft.com/office/drawing/2014/main" id="{B0409AA3-AB60-779A-414A-382CE1EC15D1}"/>
              </a:ext>
            </a:extLst>
          </p:cNvPr>
          <p:cNvSpPr>
            <a:spLocks noGrp="1"/>
          </p:cNvSpPr>
          <p:nvPr>
            <p:ph idx="1"/>
          </p:nvPr>
        </p:nvSpPr>
        <p:spPr/>
        <p:txBody>
          <a:bodyPr/>
          <a:lstStyle/>
          <a:p>
            <a:pPr marL="0" indent="0">
              <a:buNone/>
            </a:pPr>
            <a:r>
              <a:rPr lang="en-AU" dirty="0"/>
              <a:t>Vision: New data sources and innovative uses of big data, are discoverable, accessible, usable, trust-worthy and are quickly and ethically adopted as they become available</a:t>
            </a:r>
          </a:p>
          <a:p>
            <a:pPr marL="0" indent="0">
              <a:buNone/>
            </a:pPr>
            <a:endParaRPr lang="en-AU" dirty="0"/>
          </a:p>
        </p:txBody>
      </p:sp>
    </p:spTree>
    <p:extLst>
      <p:ext uri="{BB962C8B-B14F-4D97-AF65-F5344CB8AC3E}">
        <p14:creationId xmlns:p14="http://schemas.microsoft.com/office/powerpoint/2010/main" val="13645081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868495-9A27-B741-8E35-88D47D2903B2}"/>
              </a:ext>
            </a:extLst>
          </p:cNvPr>
          <p:cNvSpPr>
            <a:spLocks noGrp="1"/>
          </p:cNvSpPr>
          <p:nvPr>
            <p:ph type="title"/>
          </p:nvPr>
        </p:nvSpPr>
        <p:spPr/>
        <p:txBody>
          <a:bodyPr>
            <a:normAutofit fontScale="90000"/>
          </a:bodyPr>
          <a:lstStyle/>
          <a:p>
            <a:r>
              <a:rPr lang="en-AU" dirty="0"/>
              <a:t>Integrating machine learning into our modelling</a:t>
            </a:r>
          </a:p>
        </p:txBody>
      </p:sp>
      <p:sp>
        <p:nvSpPr>
          <p:cNvPr id="3" name="Content Placeholder 2">
            <a:extLst>
              <a:ext uri="{FF2B5EF4-FFF2-40B4-BE49-F238E27FC236}">
                <a16:creationId xmlns:a16="http://schemas.microsoft.com/office/drawing/2014/main" id="{70756C44-DAE8-AFE4-64B4-D5133F90B21F}"/>
              </a:ext>
            </a:extLst>
          </p:cNvPr>
          <p:cNvSpPr>
            <a:spLocks noGrp="1"/>
          </p:cNvSpPr>
          <p:nvPr>
            <p:ph idx="1"/>
          </p:nvPr>
        </p:nvSpPr>
        <p:spPr/>
        <p:txBody>
          <a:bodyPr/>
          <a:lstStyle/>
          <a:p>
            <a:pPr marL="0" indent="0">
              <a:buNone/>
            </a:pPr>
            <a:r>
              <a:rPr lang="en-AU" dirty="0"/>
              <a:t>Vision: Machine learning is widely used in ways that complement and enhance process-based modelling to improve prediction and decision-making</a:t>
            </a:r>
          </a:p>
        </p:txBody>
      </p:sp>
    </p:spTree>
    <p:extLst>
      <p:ext uri="{BB962C8B-B14F-4D97-AF65-F5344CB8AC3E}">
        <p14:creationId xmlns:p14="http://schemas.microsoft.com/office/powerpoint/2010/main" val="20901133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ACC461-D8BD-4987-089D-49D5AAE60106}"/>
              </a:ext>
            </a:extLst>
          </p:cNvPr>
          <p:cNvSpPr>
            <a:spLocks noGrp="1"/>
          </p:cNvSpPr>
          <p:nvPr>
            <p:ph type="title"/>
          </p:nvPr>
        </p:nvSpPr>
        <p:spPr/>
        <p:txBody>
          <a:bodyPr/>
          <a:lstStyle/>
          <a:p>
            <a:r>
              <a:rPr lang="en-AU" dirty="0"/>
              <a:t>New computing technologies</a:t>
            </a:r>
          </a:p>
        </p:txBody>
      </p:sp>
      <p:sp>
        <p:nvSpPr>
          <p:cNvPr id="3" name="Content Placeholder 2">
            <a:extLst>
              <a:ext uri="{FF2B5EF4-FFF2-40B4-BE49-F238E27FC236}">
                <a16:creationId xmlns:a16="http://schemas.microsoft.com/office/drawing/2014/main" id="{9F9B53F2-D2FC-0603-1DAE-E5BD6825375D}"/>
              </a:ext>
            </a:extLst>
          </p:cNvPr>
          <p:cNvSpPr>
            <a:spLocks noGrp="1"/>
          </p:cNvSpPr>
          <p:nvPr>
            <p:ph idx="1"/>
          </p:nvPr>
        </p:nvSpPr>
        <p:spPr/>
        <p:txBody>
          <a:bodyPr/>
          <a:lstStyle/>
          <a:p>
            <a:pPr marL="0" indent="0">
              <a:buNone/>
            </a:pPr>
            <a:r>
              <a:rPr lang="en-AU" dirty="0"/>
              <a:t>Vision: The WQ modelling community is skilled in using HPC, GPU, cloud computing, quantum computing and new programming languages, and know how and when to effectively use them</a:t>
            </a:r>
          </a:p>
          <a:p>
            <a:endParaRPr lang="en-AU" dirty="0"/>
          </a:p>
        </p:txBody>
      </p:sp>
    </p:spTree>
    <p:extLst>
      <p:ext uri="{BB962C8B-B14F-4D97-AF65-F5344CB8AC3E}">
        <p14:creationId xmlns:p14="http://schemas.microsoft.com/office/powerpoint/2010/main" val="34983169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870CF3-AA0C-3053-4D9C-EE1A8504539B}"/>
              </a:ext>
            </a:extLst>
          </p:cNvPr>
          <p:cNvSpPr>
            <a:spLocks noGrp="1"/>
          </p:cNvSpPr>
          <p:nvPr>
            <p:ph type="title"/>
          </p:nvPr>
        </p:nvSpPr>
        <p:spPr/>
        <p:txBody>
          <a:bodyPr>
            <a:normAutofit fontScale="90000"/>
          </a:bodyPr>
          <a:lstStyle/>
          <a:p>
            <a:r>
              <a:rPr lang="en-AU" dirty="0"/>
              <a:t>New communication and engagement methods</a:t>
            </a:r>
          </a:p>
        </p:txBody>
      </p:sp>
      <p:sp>
        <p:nvSpPr>
          <p:cNvPr id="3" name="Content Placeholder 2">
            <a:extLst>
              <a:ext uri="{FF2B5EF4-FFF2-40B4-BE49-F238E27FC236}">
                <a16:creationId xmlns:a16="http://schemas.microsoft.com/office/drawing/2014/main" id="{B693A21A-13D9-1D90-D78C-E806A61881E4}"/>
              </a:ext>
            </a:extLst>
          </p:cNvPr>
          <p:cNvSpPr>
            <a:spLocks noGrp="1"/>
          </p:cNvSpPr>
          <p:nvPr>
            <p:ph idx="1"/>
          </p:nvPr>
        </p:nvSpPr>
        <p:spPr/>
        <p:txBody>
          <a:bodyPr/>
          <a:lstStyle/>
          <a:p>
            <a:pPr marL="0" indent="0">
              <a:buNone/>
            </a:pPr>
            <a:r>
              <a:rPr lang="en-AU" dirty="0"/>
              <a:t>Vision: The WQ modelling community is using a broader range of communication methods, including AR, VR, gamification and participatory processes, informed by understanding of stakeholder needs, collaborating with experts in social science, computer science, graphic art, PR and science communication</a:t>
            </a:r>
          </a:p>
        </p:txBody>
      </p:sp>
    </p:spTree>
    <p:extLst>
      <p:ext uri="{BB962C8B-B14F-4D97-AF65-F5344CB8AC3E}">
        <p14:creationId xmlns:p14="http://schemas.microsoft.com/office/powerpoint/2010/main" val="1030901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400225-5024-8621-0A75-D137521A6F52}"/>
              </a:ext>
            </a:extLst>
          </p:cNvPr>
          <p:cNvSpPr>
            <a:spLocks noGrp="1"/>
          </p:cNvSpPr>
          <p:nvPr>
            <p:ph type="title"/>
          </p:nvPr>
        </p:nvSpPr>
        <p:spPr/>
        <p:txBody>
          <a:bodyPr>
            <a:normAutofit fontScale="90000"/>
          </a:bodyPr>
          <a:lstStyle/>
          <a:p>
            <a:r>
              <a:rPr lang="en-AU" dirty="0"/>
              <a:t>Making new and big data part of our everyday lives: goals</a:t>
            </a:r>
          </a:p>
        </p:txBody>
      </p:sp>
      <p:sp>
        <p:nvSpPr>
          <p:cNvPr id="3" name="Content Placeholder 2">
            <a:extLst>
              <a:ext uri="{FF2B5EF4-FFF2-40B4-BE49-F238E27FC236}">
                <a16:creationId xmlns:a16="http://schemas.microsoft.com/office/drawing/2014/main" id="{94D3CE60-DE90-5C85-C0B9-D3AD1AF03868}"/>
              </a:ext>
            </a:extLst>
          </p:cNvPr>
          <p:cNvSpPr>
            <a:spLocks noGrp="1"/>
          </p:cNvSpPr>
          <p:nvPr>
            <p:ph idx="1"/>
          </p:nvPr>
        </p:nvSpPr>
        <p:spPr>
          <a:xfrm>
            <a:off x="838199" y="1949450"/>
            <a:ext cx="10956533" cy="4769849"/>
          </a:xfrm>
        </p:spPr>
        <p:txBody>
          <a:bodyPr>
            <a:normAutofit fontScale="77500" lnSpcReduction="20000"/>
          </a:bodyPr>
          <a:lstStyle/>
          <a:p>
            <a:pPr marL="0" indent="0">
              <a:buNone/>
            </a:pPr>
            <a:r>
              <a:rPr lang="en-AU" sz="3800" b="1" dirty="0"/>
              <a:t>Short-term (by MODSIM 2025):</a:t>
            </a:r>
          </a:p>
          <a:p>
            <a:r>
              <a:rPr lang="en-AU" dirty="0"/>
              <a:t>We have a collection of examples of WQ modelling workflows, successes and failures and use cases to facilitate learning and uptake: short term, our task.</a:t>
            </a:r>
          </a:p>
          <a:p>
            <a:r>
              <a:rPr lang="en-AU" dirty="0"/>
              <a:t>We develop a clear scope for workflows and guidelines to integrate new data sources, ML and simulation models</a:t>
            </a:r>
          </a:p>
          <a:p>
            <a:r>
              <a:rPr lang="en-AU" dirty="0"/>
              <a:t>Clear ethical guidelines to assess social and other risks, including respect for traditional owners and affected stakeholders</a:t>
            </a:r>
          </a:p>
          <a:p>
            <a:r>
              <a:rPr lang="en-AU" dirty="0"/>
              <a:t>Our model output data is also discoverable, accessible, usable, interpretable, well documented, transparent, etc. Existing protocols are followed.</a:t>
            </a:r>
          </a:p>
          <a:p>
            <a:r>
              <a:rPr lang="en-AU" sz="2800" dirty="0"/>
              <a:t>Data management is routinely brought into project scope – data management and metadata is adequately funded, and projects are held accountable.</a:t>
            </a:r>
            <a:endParaRPr lang="en-AU" dirty="0"/>
          </a:p>
          <a:p>
            <a:endParaRPr lang="en-AU" dirty="0"/>
          </a:p>
          <a:p>
            <a:endParaRPr lang="en-AU" dirty="0"/>
          </a:p>
        </p:txBody>
      </p:sp>
      <p:sp>
        <p:nvSpPr>
          <p:cNvPr id="4" name="Star: 5 Points 3">
            <a:extLst>
              <a:ext uri="{FF2B5EF4-FFF2-40B4-BE49-F238E27FC236}">
                <a16:creationId xmlns:a16="http://schemas.microsoft.com/office/drawing/2014/main" id="{EB7E456B-788F-84F8-ED58-BA8088409429}"/>
              </a:ext>
            </a:extLst>
          </p:cNvPr>
          <p:cNvSpPr/>
          <p:nvPr/>
        </p:nvSpPr>
        <p:spPr>
          <a:xfrm>
            <a:off x="774413" y="2508356"/>
            <a:ext cx="302232" cy="345409"/>
          </a:xfrm>
          <a:prstGeom prst="star5">
            <a:avLst/>
          </a:prstGeom>
          <a:solidFill>
            <a:schemeClr val="accent2">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5" name="Star: 5 Points 4">
            <a:extLst>
              <a:ext uri="{FF2B5EF4-FFF2-40B4-BE49-F238E27FC236}">
                <a16:creationId xmlns:a16="http://schemas.microsoft.com/office/drawing/2014/main" id="{22CBAA00-8F19-853B-13D6-1863AD91D1B5}"/>
              </a:ext>
            </a:extLst>
          </p:cNvPr>
          <p:cNvSpPr/>
          <p:nvPr/>
        </p:nvSpPr>
        <p:spPr>
          <a:xfrm>
            <a:off x="774413" y="3149948"/>
            <a:ext cx="302232" cy="345409"/>
          </a:xfrm>
          <a:prstGeom prst="star5">
            <a:avLst/>
          </a:prstGeom>
          <a:solidFill>
            <a:schemeClr val="accent2">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6" name="Star: 5 Points 5">
            <a:extLst>
              <a:ext uri="{FF2B5EF4-FFF2-40B4-BE49-F238E27FC236}">
                <a16:creationId xmlns:a16="http://schemas.microsoft.com/office/drawing/2014/main" id="{61382A36-1154-0630-82A9-260EE765B46D}"/>
              </a:ext>
            </a:extLst>
          </p:cNvPr>
          <p:cNvSpPr/>
          <p:nvPr/>
        </p:nvSpPr>
        <p:spPr>
          <a:xfrm>
            <a:off x="6980433" y="6274526"/>
            <a:ext cx="302232" cy="435427"/>
          </a:xfrm>
          <a:prstGeom prst="star5">
            <a:avLst/>
          </a:prstGeom>
          <a:solidFill>
            <a:schemeClr val="accent2">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7" name="TextBox 6">
            <a:extLst>
              <a:ext uri="{FF2B5EF4-FFF2-40B4-BE49-F238E27FC236}">
                <a16:creationId xmlns:a16="http://schemas.microsoft.com/office/drawing/2014/main" id="{3ED74E6F-A7CC-B94E-1FD8-3A702E3D998B}"/>
              </a:ext>
            </a:extLst>
          </p:cNvPr>
          <p:cNvSpPr txBox="1"/>
          <p:nvPr/>
        </p:nvSpPr>
        <p:spPr>
          <a:xfrm>
            <a:off x="7282665" y="6340621"/>
            <a:ext cx="4213654" cy="369332"/>
          </a:xfrm>
          <a:prstGeom prst="rect">
            <a:avLst/>
          </a:prstGeom>
          <a:noFill/>
        </p:spPr>
        <p:txBody>
          <a:bodyPr wrap="none" rtlCol="0">
            <a:spAutoFit/>
          </a:bodyPr>
          <a:lstStyle/>
          <a:p>
            <a:r>
              <a:rPr lang="en-AU" dirty="0">
                <a:solidFill>
                  <a:schemeClr val="accent2">
                    <a:lumMod val="40000"/>
                    <a:lumOff val="60000"/>
                  </a:schemeClr>
                </a:solidFill>
              </a:rPr>
              <a:t>Things we might do ourselves as a SIG</a:t>
            </a:r>
          </a:p>
        </p:txBody>
      </p:sp>
    </p:spTree>
    <p:extLst>
      <p:ext uri="{BB962C8B-B14F-4D97-AF65-F5344CB8AC3E}">
        <p14:creationId xmlns:p14="http://schemas.microsoft.com/office/powerpoint/2010/main" val="25931884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400225-5024-8621-0A75-D137521A6F52}"/>
              </a:ext>
            </a:extLst>
          </p:cNvPr>
          <p:cNvSpPr>
            <a:spLocks noGrp="1"/>
          </p:cNvSpPr>
          <p:nvPr>
            <p:ph type="title"/>
          </p:nvPr>
        </p:nvSpPr>
        <p:spPr/>
        <p:txBody>
          <a:bodyPr>
            <a:normAutofit fontScale="90000"/>
          </a:bodyPr>
          <a:lstStyle/>
          <a:p>
            <a:r>
              <a:rPr lang="en-AU" dirty="0"/>
              <a:t>Making new and big data part of our everyday lives: goals</a:t>
            </a:r>
          </a:p>
        </p:txBody>
      </p:sp>
      <p:sp>
        <p:nvSpPr>
          <p:cNvPr id="3" name="Content Placeholder 2">
            <a:extLst>
              <a:ext uri="{FF2B5EF4-FFF2-40B4-BE49-F238E27FC236}">
                <a16:creationId xmlns:a16="http://schemas.microsoft.com/office/drawing/2014/main" id="{94D3CE60-DE90-5C85-C0B9-D3AD1AF03868}"/>
              </a:ext>
            </a:extLst>
          </p:cNvPr>
          <p:cNvSpPr>
            <a:spLocks noGrp="1"/>
          </p:cNvSpPr>
          <p:nvPr>
            <p:ph idx="1"/>
          </p:nvPr>
        </p:nvSpPr>
        <p:spPr>
          <a:xfrm>
            <a:off x="838199" y="1949450"/>
            <a:ext cx="10956533" cy="4769849"/>
          </a:xfrm>
        </p:spPr>
        <p:txBody>
          <a:bodyPr>
            <a:normAutofit fontScale="77500" lnSpcReduction="20000"/>
          </a:bodyPr>
          <a:lstStyle/>
          <a:p>
            <a:pPr marL="0" indent="0">
              <a:buNone/>
            </a:pPr>
            <a:r>
              <a:rPr lang="en-AU" sz="3600" b="1" dirty="0"/>
              <a:t>Medium (5 years) term and ongoing:</a:t>
            </a:r>
          </a:p>
          <a:p>
            <a:r>
              <a:rPr lang="en-AU" sz="2600" dirty="0"/>
              <a:t>We have good workflows and guidelines to integrate new data sources, ML and simulation models</a:t>
            </a:r>
          </a:p>
          <a:p>
            <a:r>
              <a:rPr lang="en-AU" sz="2600" dirty="0"/>
              <a:t>Data is more easily available (discoverable, accessible, free or funded, usable, useful, transparent &amp; trust-worthy on available computing resources, readily translated into something meaningful)</a:t>
            </a:r>
          </a:p>
          <a:p>
            <a:r>
              <a:rPr lang="en-AU" sz="2600" dirty="0"/>
              <a:t>We have new tools to evaluate, format and process the data</a:t>
            </a:r>
          </a:p>
          <a:p>
            <a:r>
              <a:rPr lang="en-AU" sz="2600" dirty="0"/>
              <a:t>Education and training opportunities to deal with big data more confidently</a:t>
            </a:r>
          </a:p>
          <a:p>
            <a:r>
              <a:rPr lang="en-AU" sz="2600" dirty="0"/>
              <a:t>Modellers work with data collectors and have a clear statement of needs to ensure that it adds value to modelling and decision-making. We also add value to data platforms.</a:t>
            </a:r>
          </a:p>
          <a:p>
            <a:r>
              <a:rPr lang="en-AU" sz="2600" dirty="0"/>
              <a:t>Our model output data is also discoverable, accessible, usable, interpretable, well documented, transparent, etc. Protocols are reviewed, improved and unified across the Tasman.</a:t>
            </a:r>
          </a:p>
          <a:p>
            <a:pPr marL="0" indent="0">
              <a:buNone/>
            </a:pPr>
            <a:endParaRPr lang="en-AU" dirty="0"/>
          </a:p>
        </p:txBody>
      </p:sp>
    </p:spTree>
    <p:extLst>
      <p:ext uri="{BB962C8B-B14F-4D97-AF65-F5344CB8AC3E}">
        <p14:creationId xmlns:p14="http://schemas.microsoft.com/office/powerpoint/2010/main" val="25960176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4CD00E-2C88-1B8A-370E-87FEE26B254B}"/>
              </a:ext>
            </a:extLst>
          </p:cNvPr>
          <p:cNvSpPr>
            <a:spLocks noGrp="1"/>
          </p:cNvSpPr>
          <p:nvPr>
            <p:ph type="title"/>
          </p:nvPr>
        </p:nvSpPr>
        <p:spPr/>
        <p:txBody>
          <a:bodyPr>
            <a:normAutofit fontScale="90000"/>
          </a:bodyPr>
          <a:lstStyle/>
          <a:p>
            <a:r>
              <a:rPr lang="en-AU" dirty="0"/>
              <a:t>How are we using ML &amp; AI and what else could we be using it for?</a:t>
            </a:r>
          </a:p>
        </p:txBody>
      </p:sp>
      <p:sp>
        <p:nvSpPr>
          <p:cNvPr id="3" name="Content Placeholder 2">
            <a:extLst>
              <a:ext uri="{FF2B5EF4-FFF2-40B4-BE49-F238E27FC236}">
                <a16:creationId xmlns:a16="http://schemas.microsoft.com/office/drawing/2014/main" id="{456F0C22-8D90-5962-31DA-B91E2605C54A}"/>
              </a:ext>
            </a:extLst>
          </p:cNvPr>
          <p:cNvSpPr>
            <a:spLocks noGrp="1"/>
          </p:cNvSpPr>
          <p:nvPr>
            <p:ph idx="1"/>
          </p:nvPr>
        </p:nvSpPr>
        <p:spPr>
          <a:xfrm>
            <a:off x="838199" y="1787704"/>
            <a:ext cx="10720227" cy="4839128"/>
          </a:xfrm>
        </p:spPr>
        <p:txBody>
          <a:bodyPr>
            <a:normAutofit lnSpcReduction="10000"/>
          </a:bodyPr>
          <a:lstStyle/>
          <a:p>
            <a:r>
              <a:rPr lang="en-AU" sz="1800" dirty="0"/>
              <a:t>ML instead of traditional modelling</a:t>
            </a:r>
          </a:p>
          <a:p>
            <a:r>
              <a:rPr lang="en-AU" sz="1800" dirty="0"/>
              <a:t>ML to generate better input data and BCs for traditional models (e.g., spatial distribution of observational data, derived variables from observed variables, interpretation of satellite data)</a:t>
            </a:r>
          </a:p>
          <a:p>
            <a:r>
              <a:rPr lang="en-AU" sz="1800" dirty="0"/>
              <a:t>ML surrogates for simulation models (to enhance sensitivity analysis, parameter estimation, forecasting and UIs for exploration)</a:t>
            </a:r>
          </a:p>
          <a:p>
            <a:r>
              <a:rPr lang="en-AU" sz="1800" dirty="0"/>
              <a:t>ML for data assimilation</a:t>
            </a:r>
          </a:p>
          <a:p>
            <a:r>
              <a:rPr lang="en-AU" sz="1800" dirty="0"/>
              <a:t>ML in ensemble with traditional models</a:t>
            </a:r>
          </a:p>
          <a:p>
            <a:r>
              <a:rPr lang="en-AU" sz="1800" dirty="0"/>
              <a:t>Genetic algorithms to evolve improved models and ML to generate ensembles of traditional models</a:t>
            </a:r>
          </a:p>
          <a:p>
            <a:r>
              <a:rPr lang="en-AU" sz="1800" dirty="0"/>
              <a:t>ML for visualisation and interpretation of model output</a:t>
            </a:r>
          </a:p>
          <a:p>
            <a:r>
              <a:rPr lang="en-AU" sz="1800" dirty="0"/>
              <a:t>Synthetic data</a:t>
            </a:r>
          </a:p>
          <a:p>
            <a:r>
              <a:rPr lang="en-AU" sz="1800" dirty="0"/>
              <a:t>To fill gaps or extend the scope and domain of simulation models</a:t>
            </a:r>
          </a:p>
          <a:p>
            <a:r>
              <a:rPr lang="en-AU" sz="1800" dirty="0"/>
              <a:t>To improve and speed up modelling workflows</a:t>
            </a:r>
          </a:p>
        </p:txBody>
      </p:sp>
    </p:spTree>
    <p:extLst>
      <p:ext uri="{BB962C8B-B14F-4D97-AF65-F5344CB8AC3E}">
        <p14:creationId xmlns:p14="http://schemas.microsoft.com/office/powerpoint/2010/main" val="91176482"/>
      </p:ext>
    </p:extLst>
  </p:cSld>
  <p:clrMapOvr>
    <a:masterClrMapping/>
  </p:clrMapOvr>
</p:sld>
</file>

<file path=ppt/theme/theme1.xml><?xml version="1.0" encoding="utf-8"?>
<a:theme xmlns:a="http://schemas.openxmlformats.org/drawingml/2006/main" name="BlockprintVTI">
  <a:themeElements>
    <a:clrScheme name="AnalogousFromDarkSeedLeftStep">
      <a:dk1>
        <a:srgbClr val="000000"/>
      </a:dk1>
      <a:lt1>
        <a:srgbClr val="FFFFFF"/>
      </a:lt1>
      <a:dk2>
        <a:srgbClr val="1A1634"/>
      </a:dk2>
      <a:lt2>
        <a:srgbClr val="F0F3F3"/>
      </a:lt2>
      <a:accent1>
        <a:srgbClr val="E72950"/>
      </a:accent1>
      <a:accent2>
        <a:srgbClr val="D5178E"/>
      </a:accent2>
      <a:accent3>
        <a:srgbClr val="DF29E7"/>
      </a:accent3>
      <a:accent4>
        <a:srgbClr val="7E17D5"/>
      </a:accent4>
      <a:accent5>
        <a:srgbClr val="4129E7"/>
      </a:accent5>
      <a:accent6>
        <a:srgbClr val="174ED5"/>
      </a:accent6>
      <a:hlink>
        <a:srgbClr val="7351C5"/>
      </a:hlink>
      <a:folHlink>
        <a:srgbClr val="7F7F7F"/>
      </a:folHlink>
    </a:clrScheme>
    <a:fontScheme name="Custom 56">
      <a:majorFont>
        <a:latin typeface="Avenir Next LT Pro"/>
        <a:ea typeface=""/>
        <a:cs typeface=""/>
      </a:majorFont>
      <a:minorFont>
        <a:latin typeface="Avenir Next L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lockprintVTI" id="{AA8C8908-6BA4-477C-AEA4-CB6C32A1FE3B}" vid="{36392749-7C1D-4938-93BB-440CD2A1B0AB}"/>
    </a:ext>
  </a:extLst>
</a:theme>
</file>

<file path=docProps/app.xml><?xml version="1.0" encoding="utf-8"?>
<Properties xmlns="http://schemas.openxmlformats.org/officeDocument/2006/extended-properties" xmlns:vt="http://schemas.openxmlformats.org/officeDocument/2006/docPropsVTypes">
  <TotalTime>225</TotalTime>
  <Words>985</Words>
  <Application>Microsoft Office PowerPoint</Application>
  <PresentationFormat>Widescreen</PresentationFormat>
  <Paragraphs>71</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Avenir Next LT Pro</vt:lpstr>
      <vt:lpstr>AvenirNext LT Pro Medium</vt:lpstr>
      <vt:lpstr>BlockprintVTI</vt:lpstr>
      <vt:lpstr>Strategy for uptake and use of new modelling technologies</vt:lpstr>
      <vt:lpstr>What “new technologies”?</vt:lpstr>
      <vt:lpstr>Making new and big data part of our everyday lives</vt:lpstr>
      <vt:lpstr>Integrating machine learning into our modelling</vt:lpstr>
      <vt:lpstr>New computing technologies</vt:lpstr>
      <vt:lpstr>New communication and engagement methods</vt:lpstr>
      <vt:lpstr>Making new and big data part of our everyday lives: goals</vt:lpstr>
      <vt:lpstr>Making new and big data part of our everyday lives: goals</vt:lpstr>
      <vt:lpstr>How are we using ML &amp; AI and what else could we be using it for?</vt:lpstr>
      <vt:lpstr>Machine learning goals</vt:lpstr>
      <vt:lpstr>New computing techs: CPUs, GPUs, cloud computing and quantum computing</vt:lpstr>
      <vt:lpstr>New communication and engagement methods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Strategy for uptake and use of new modelling technologies</dc:title>
  <dc:creator>Barbara Robson</dc:creator>
  <cp:lastModifiedBy>Richard Muirhead</cp:lastModifiedBy>
  <cp:revision>3</cp:revision>
  <dcterms:created xsi:type="dcterms:W3CDTF">2024-04-09T20:23:32Z</dcterms:created>
  <dcterms:modified xsi:type="dcterms:W3CDTF">2024-04-10T00:49:34Z</dcterms:modified>
</cp:coreProperties>
</file>